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5AB1F5C-B70F-405E-929C-1F5EB522CAEE}" type="datetimeFigureOut">
              <a:rPr lang="en-US" smtClean="0"/>
              <a:t>1/2/2017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92979F-203E-44F5-B2B5-A23863402580}"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5AB1F5C-B70F-405E-929C-1F5EB522CAEE}" type="datetimeFigureOut">
              <a:rPr lang="en-US" smtClean="0"/>
              <a:t>1/2/2017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92979F-203E-44F5-B2B5-A23863402580}"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5AB1F5C-B70F-405E-929C-1F5EB522CAEE}" type="datetimeFigureOut">
              <a:rPr lang="en-US" smtClean="0"/>
              <a:t>1/2/2017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92979F-203E-44F5-B2B5-A23863402580}"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5AB1F5C-B70F-405E-929C-1F5EB522CAEE}" type="datetimeFigureOut">
              <a:rPr lang="en-US" smtClean="0"/>
              <a:t>1/2/2017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92979F-203E-44F5-B2B5-A23863402580}"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5AB1F5C-B70F-405E-929C-1F5EB522CAEE}" type="datetimeFigureOut">
              <a:rPr lang="en-US" smtClean="0"/>
              <a:t>1/2/2017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92979F-203E-44F5-B2B5-A23863402580}"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5AB1F5C-B70F-405E-929C-1F5EB522CAEE}" type="datetimeFigureOut">
              <a:rPr lang="en-US" smtClean="0"/>
              <a:t>1/2/2017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392979F-203E-44F5-B2B5-A23863402580}"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5AB1F5C-B70F-405E-929C-1F5EB522CAEE}" type="datetimeFigureOut">
              <a:rPr lang="en-US" smtClean="0"/>
              <a:t>1/2/2017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392979F-203E-44F5-B2B5-A23863402580}"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5AB1F5C-B70F-405E-929C-1F5EB522CAEE}" type="datetimeFigureOut">
              <a:rPr lang="en-US" smtClean="0"/>
              <a:t>1/2/2017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92979F-203E-44F5-B2B5-A23863402580}"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5AB1F5C-B70F-405E-929C-1F5EB522CAEE}" type="datetimeFigureOut">
              <a:rPr lang="en-US" smtClean="0"/>
              <a:t>1/2/2017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392979F-203E-44F5-B2B5-A23863402580}"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5AB1F5C-B70F-405E-929C-1F5EB522CAEE}" type="datetimeFigureOut">
              <a:rPr lang="en-US" smtClean="0"/>
              <a:t>1/2/2017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392979F-203E-44F5-B2B5-A23863402580}"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5AB1F5C-B70F-405E-929C-1F5EB522CAEE}" type="datetimeFigureOut">
              <a:rPr lang="en-US" smtClean="0"/>
              <a:t>1/2/2017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392979F-203E-44F5-B2B5-A23863402580}"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B0F0">
            <a:alpha val="24000"/>
          </a:srgb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5AB1F5C-B70F-405E-929C-1F5EB522CAEE}" type="datetimeFigureOut">
              <a:rPr lang="en-US" smtClean="0"/>
              <a:t>1/2/2017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392979F-203E-44F5-B2B5-A23863402580}"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t>Cell Signaling Statistics Assignment</a:t>
            </a:r>
            <a:endParaRPr lang="en-US" b="1" dirty="0"/>
          </a:p>
        </p:txBody>
      </p:sp>
      <p:sp>
        <p:nvSpPr>
          <p:cNvPr id="3" name="Subtitle 2"/>
          <p:cNvSpPr>
            <a:spLocks noGrp="1"/>
          </p:cNvSpPr>
          <p:nvPr>
            <p:ph type="subTitle" idx="1"/>
          </p:nvPr>
        </p:nvSpPr>
        <p:spPr/>
        <p:txBody>
          <a:bodyPr/>
          <a:lstStyle/>
          <a:p>
            <a:r>
              <a:rPr lang="en-US" dirty="0" smtClean="0">
                <a:solidFill>
                  <a:schemeClr val="tx1"/>
                </a:solidFill>
              </a:rPr>
              <a:t>AP Biology, Mrs. </a:t>
            </a:r>
            <a:r>
              <a:rPr lang="en-US" dirty="0" err="1" smtClean="0">
                <a:solidFill>
                  <a:schemeClr val="tx1"/>
                </a:solidFill>
              </a:rPr>
              <a:t>Krouse</a:t>
            </a:r>
            <a:endParaRPr lang="en-US" dirty="0">
              <a:solidFill>
                <a:schemeClr val="tx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Graphing Means with Error Bars </a:t>
            </a:r>
            <a:endParaRPr lang="en-US" dirty="0"/>
          </a:p>
        </p:txBody>
      </p:sp>
      <p:pic>
        <p:nvPicPr>
          <p:cNvPr id="4098" name="Picture 2"/>
          <p:cNvPicPr>
            <a:picLocks noChangeAspect="1" noChangeArrowheads="1"/>
          </p:cNvPicPr>
          <p:nvPr/>
        </p:nvPicPr>
        <p:blipFill>
          <a:blip r:embed="rId2" cstate="print"/>
          <a:srcRect/>
          <a:stretch>
            <a:fillRect/>
          </a:stretch>
        </p:blipFill>
        <p:spPr bwMode="auto">
          <a:xfrm>
            <a:off x="1676400" y="1295400"/>
            <a:ext cx="5867400" cy="5087967"/>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8229600" cy="1143000"/>
          </a:xfrm>
        </p:spPr>
        <p:txBody>
          <a:bodyPr>
            <a:normAutofit fontScale="90000"/>
          </a:bodyPr>
          <a:lstStyle/>
          <a:p>
            <a:r>
              <a:rPr lang="en-US" dirty="0" smtClean="0"/>
              <a:t>Interpreting Error Bars when Comparing Two Means</a:t>
            </a:r>
            <a:endParaRPr lang="en-US" dirty="0"/>
          </a:p>
        </p:txBody>
      </p:sp>
      <p:pic>
        <p:nvPicPr>
          <p:cNvPr id="5122" name="Picture 2"/>
          <p:cNvPicPr>
            <a:picLocks noChangeAspect="1" noChangeArrowheads="1"/>
          </p:cNvPicPr>
          <p:nvPr/>
        </p:nvPicPr>
        <p:blipFill>
          <a:blip r:embed="rId2" cstate="print"/>
          <a:srcRect/>
          <a:stretch>
            <a:fillRect/>
          </a:stretch>
        </p:blipFill>
        <p:spPr bwMode="auto">
          <a:xfrm>
            <a:off x="304800" y="1981200"/>
            <a:ext cx="8670844" cy="4077799"/>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Interpreting Error Bars when Comparing Two Means (continued)</a:t>
            </a:r>
            <a:endParaRPr lang="en-US" dirty="0"/>
          </a:p>
        </p:txBody>
      </p:sp>
      <p:pic>
        <p:nvPicPr>
          <p:cNvPr id="6146" name="Picture 2"/>
          <p:cNvPicPr>
            <a:picLocks noChangeAspect="1" noChangeArrowheads="1"/>
          </p:cNvPicPr>
          <p:nvPr/>
        </p:nvPicPr>
        <p:blipFill>
          <a:blip r:embed="rId2" cstate="print"/>
          <a:srcRect/>
          <a:stretch>
            <a:fillRect/>
          </a:stretch>
        </p:blipFill>
        <p:spPr bwMode="auto">
          <a:xfrm>
            <a:off x="685800" y="1828800"/>
            <a:ext cx="8107418" cy="4191000"/>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Further Statistical Testing = Chi Square Test</a:t>
            </a:r>
            <a:endParaRPr lang="en-US" dirty="0"/>
          </a:p>
        </p:txBody>
      </p:sp>
      <p:sp>
        <p:nvSpPr>
          <p:cNvPr id="3" name="Content Placeholder 2"/>
          <p:cNvSpPr>
            <a:spLocks noGrp="1"/>
          </p:cNvSpPr>
          <p:nvPr>
            <p:ph idx="1"/>
          </p:nvPr>
        </p:nvSpPr>
        <p:spPr>
          <a:xfrm>
            <a:off x="457200" y="2057400"/>
            <a:ext cx="8229600" cy="4068763"/>
          </a:xfrm>
        </p:spPr>
        <p:txBody>
          <a:bodyPr/>
          <a:lstStyle/>
          <a:p>
            <a:r>
              <a:rPr lang="en-US" dirty="0" smtClean="0"/>
              <a:t>Why are we using the Chi Square test?</a:t>
            </a:r>
          </a:p>
          <a:p>
            <a:pPr>
              <a:buNone/>
            </a:pP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Steps of the Chi Square Test</a:t>
            </a:r>
            <a:endParaRPr lang="en-US" dirty="0"/>
          </a:p>
        </p:txBody>
      </p:sp>
      <p:sp>
        <p:nvSpPr>
          <p:cNvPr id="3" name="Content Placeholder 2"/>
          <p:cNvSpPr>
            <a:spLocks noGrp="1"/>
          </p:cNvSpPr>
          <p:nvPr>
            <p:ph idx="1"/>
          </p:nvPr>
        </p:nvSpPr>
        <p:spPr/>
        <p:txBody>
          <a:bodyPr>
            <a:normAutofit/>
          </a:bodyPr>
          <a:lstStyle/>
          <a:p>
            <a:pPr lvl="0">
              <a:buNone/>
            </a:pPr>
            <a:r>
              <a:rPr lang="en-US" dirty="0" smtClean="0"/>
              <a:t>1. State </a:t>
            </a:r>
            <a:r>
              <a:rPr lang="en-US" dirty="0"/>
              <a:t>your null hypothesis</a:t>
            </a:r>
          </a:p>
          <a:p>
            <a:pPr>
              <a:buNone/>
            </a:pPr>
            <a:r>
              <a:rPr lang="en-US" i="1" dirty="0" smtClean="0"/>
              <a:t>	This </a:t>
            </a:r>
            <a:r>
              <a:rPr lang="en-US" i="1" dirty="0"/>
              <a:t>is always a negative statement that begins with “There is no statistically significant difference between…”</a:t>
            </a:r>
            <a:endParaRPr lang="en-US" dirty="0"/>
          </a:p>
          <a:p>
            <a:pPr lvl="0">
              <a:buNone/>
            </a:pPr>
            <a:endParaRPr lang="en-US" dirty="0" smtClean="0"/>
          </a:p>
          <a:p>
            <a:pPr>
              <a:buNone/>
            </a:pP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Steps of the Chi Square Test (continued)</a:t>
            </a:r>
            <a:endParaRPr lang="en-US" dirty="0"/>
          </a:p>
        </p:txBody>
      </p:sp>
      <p:sp>
        <p:nvSpPr>
          <p:cNvPr id="3" name="Content Placeholder 2"/>
          <p:cNvSpPr>
            <a:spLocks noGrp="1"/>
          </p:cNvSpPr>
          <p:nvPr>
            <p:ph idx="1"/>
          </p:nvPr>
        </p:nvSpPr>
        <p:spPr/>
        <p:txBody>
          <a:bodyPr/>
          <a:lstStyle/>
          <a:p>
            <a:pPr lvl="0">
              <a:buNone/>
            </a:pPr>
            <a:r>
              <a:rPr lang="en-US" dirty="0" smtClean="0"/>
              <a:t>2. Determine your expected values</a:t>
            </a:r>
          </a:p>
          <a:p>
            <a:pPr>
              <a:buNone/>
            </a:pPr>
            <a:r>
              <a:rPr lang="en-US" i="1" dirty="0" smtClean="0"/>
              <a:t>	Typically, you will need to find your expected decimal frequencies and multiply by the total population size to get whole numbers for your expected values.</a:t>
            </a:r>
            <a:endParaRPr lang="en-US" dirty="0" smtClean="0"/>
          </a:p>
          <a:p>
            <a:pPr>
              <a:buNone/>
            </a:pP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Steps of the Chi Square Test (continued)</a:t>
            </a:r>
            <a:endParaRPr lang="en-US" dirty="0"/>
          </a:p>
        </p:txBody>
      </p:sp>
      <p:sp>
        <p:nvSpPr>
          <p:cNvPr id="3" name="Content Placeholder 2"/>
          <p:cNvSpPr>
            <a:spLocks noGrp="1"/>
          </p:cNvSpPr>
          <p:nvPr>
            <p:ph idx="1"/>
          </p:nvPr>
        </p:nvSpPr>
        <p:spPr/>
        <p:txBody>
          <a:bodyPr/>
          <a:lstStyle/>
          <a:p>
            <a:pPr lvl="0">
              <a:buNone/>
            </a:pPr>
            <a:r>
              <a:rPr lang="en-US" dirty="0" smtClean="0"/>
              <a:t>3. Calculate </a:t>
            </a:r>
            <a:r>
              <a:rPr lang="en-US" dirty="0"/>
              <a:t>your Chi square value </a:t>
            </a:r>
          </a:p>
          <a:p>
            <a:pPr>
              <a:buNone/>
            </a:pPr>
            <a:r>
              <a:rPr lang="en-US" i="1" dirty="0" smtClean="0"/>
              <a:t>	To </a:t>
            </a:r>
            <a:r>
              <a:rPr lang="en-US" i="1" dirty="0"/>
              <a:t>calculate this value, you will need to know your observed and expected values and the following equation…</a:t>
            </a:r>
            <a:endParaRPr lang="en-US" dirty="0"/>
          </a:p>
          <a:p>
            <a:pPr>
              <a:buNone/>
            </a:pPr>
            <a:endParaRPr lang="en-US" dirty="0" smtClean="0"/>
          </a:p>
          <a:p>
            <a:pPr>
              <a:buNone/>
            </a:pPr>
            <a:endParaRPr lang="en-US" dirty="0"/>
          </a:p>
        </p:txBody>
      </p:sp>
      <p:sp>
        <p:nvSpPr>
          <p:cNvPr id="717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7169" name="Picture 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2286000" y="3886200"/>
            <a:ext cx="4124036" cy="1447800"/>
          </a:xfrm>
          <a:prstGeom prst="rect">
            <a:avLst/>
          </a:prstGeom>
          <a:noFill/>
        </p:spPr>
      </p:pic>
      <p:sp>
        <p:nvSpPr>
          <p:cNvPr id="7171" name="Rectangle 3"/>
          <p:cNvSpPr>
            <a:spLocks noChangeArrowheads="1"/>
          </p:cNvSpPr>
          <p:nvPr/>
        </p:nvSpPr>
        <p:spPr bwMode="auto">
          <a:xfrm>
            <a:off x="457200" y="77152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Steps of the Chi Square Test (continued)</a:t>
            </a:r>
            <a:endParaRPr lang="en-US" dirty="0"/>
          </a:p>
        </p:txBody>
      </p:sp>
      <p:sp>
        <p:nvSpPr>
          <p:cNvPr id="3" name="Content Placeholder 2"/>
          <p:cNvSpPr>
            <a:spLocks noGrp="1"/>
          </p:cNvSpPr>
          <p:nvPr>
            <p:ph idx="1"/>
          </p:nvPr>
        </p:nvSpPr>
        <p:spPr>
          <a:xfrm>
            <a:off x="0" y="1676400"/>
            <a:ext cx="4495800" cy="4373563"/>
          </a:xfrm>
        </p:spPr>
        <p:txBody>
          <a:bodyPr/>
          <a:lstStyle/>
          <a:p>
            <a:pPr lvl="0">
              <a:buNone/>
            </a:pPr>
            <a:r>
              <a:rPr lang="en-US" dirty="0" smtClean="0"/>
              <a:t>4. Find </a:t>
            </a:r>
            <a:r>
              <a:rPr lang="en-US" dirty="0"/>
              <a:t>your critical value using a critical values chart</a:t>
            </a:r>
          </a:p>
          <a:p>
            <a:pPr>
              <a:buNone/>
            </a:pPr>
            <a:r>
              <a:rPr lang="en-US" i="1" dirty="0" smtClean="0"/>
              <a:t>	To </a:t>
            </a:r>
            <a:r>
              <a:rPr lang="en-US" i="1" dirty="0"/>
              <a:t>do this, you will need to know the number of degrees of freedom for your data (n-1) and use a p value of 0.05.</a:t>
            </a:r>
            <a:endParaRPr lang="en-US" dirty="0"/>
          </a:p>
          <a:p>
            <a:pPr>
              <a:buNone/>
            </a:pPr>
            <a:endParaRPr lang="en-US" dirty="0" smtClean="0"/>
          </a:p>
          <a:p>
            <a:pPr>
              <a:buNone/>
            </a:pPr>
            <a:endParaRPr lang="en-US" dirty="0"/>
          </a:p>
        </p:txBody>
      </p:sp>
      <p:sp>
        <p:nvSpPr>
          <p:cNvPr id="717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171" name="Rectangle 3"/>
          <p:cNvSpPr>
            <a:spLocks noChangeArrowheads="1"/>
          </p:cNvSpPr>
          <p:nvPr/>
        </p:nvSpPr>
        <p:spPr bwMode="auto">
          <a:xfrm>
            <a:off x="457200" y="77152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7" name="Picture 6"/>
          <p:cNvPicPr/>
          <p:nvPr/>
        </p:nvPicPr>
        <p:blipFill>
          <a:blip r:embed="rId2" cstate="print">
            <a:extLst>
              <a:ext uri="{28A0092B-C50C-407E-A947-70E740481C1C}">
                <a14:useLocalDpi xmlns="" xmlns:wpc="http://schemas.microsoft.com/office/word/2010/wordprocessingCanvas" xmlns:mc="http://schemas.openxmlformats.org/markup-compatibility/2006"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pic="http://schemas.openxmlformats.org/drawingml/2006/picture" xmlns:lc="http://schemas.openxmlformats.org/drawingml/2006/lockedCanvas" val="0"/>
              </a:ext>
            </a:extLst>
          </a:blip>
          <a:srcRect/>
          <a:stretch>
            <a:fillRect/>
          </a:stretch>
        </p:blipFill>
        <p:spPr bwMode="auto">
          <a:xfrm>
            <a:off x="4572000" y="2133600"/>
            <a:ext cx="4343400" cy="3429000"/>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Steps of the Chi Square Test (continued)</a:t>
            </a:r>
            <a:endParaRPr lang="en-US" dirty="0"/>
          </a:p>
        </p:txBody>
      </p:sp>
      <p:sp>
        <p:nvSpPr>
          <p:cNvPr id="3" name="Content Placeholder 2"/>
          <p:cNvSpPr>
            <a:spLocks noGrp="1"/>
          </p:cNvSpPr>
          <p:nvPr>
            <p:ph idx="1"/>
          </p:nvPr>
        </p:nvSpPr>
        <p:spPr>
          <a:xfrm>
            <a:off x="457200" y="1676400"/>
            <a:ext cx="8229600" cy="4525963"/>
          </a:xfrm>
        </p:spPr>
        <p:txBody>
          <a:bodyPr/>
          <a:lstStyle/>
          <a:p>
            <a:pPr lvl="0">
              <a:buNone/>
            </a:pPr>
            <a:r>
              <a:rPr lang="en-US" dirty="0" smtClean="0"/>
              <a:t>5. Compare </a:t>
            </a:r>
            <a:r>
              <a:rPr lang="en-US" dirty="0"/>
              <a:t>your Chi square value to your critical value and draw a conclusion</a:t>
            </a:r>
          </a:p>
          <a:p>
            <a:pPr>
              <a:buNone/>
            </a:pPr>
            <a:r>
              <a:rPr lang="en-US" i="1" dirty="0" smtClean="0"/>
              <a:t>	Remember</a:t>
            </a:r>
            <a:r>
              <a:rPr lang="en-US" i="1" dirty="0"/>
              <a:t>, if your Chi square value is HIGHER than your critical value, you reject your null hypothesis.  If your Chi square value is LOWER than your critical value, you support (fail to reject) your null hypothesis. </a:t>
            </a:r>
            <a:endParaRPr lang="en-US" dirty="0"/>
          </a:p>
          <a:p>
            <a:pPr>
              <a:buNone/>
            </a:pP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Experiment</a:t>
            </a:r>
            <a:endParaRPr lang="en-US" dirty="0"/>
          </a:p>
        </p:txBody>
      </p:sp>
      <p:sp>
        <p:nvSpPr>
          <p:cNvPr id="3" name="Content Placeholder 2"/>
          <p:cNvSpPr>
            <a:spLocks noGrp="1"/>
          </p:cNvSpPr>
          <p:nvPr>
            <p:ph idx="1"/>
          </p:nvPr>
        </p:nvSpPr>
        <p:spPr/>
        <p:txBody>
          <a:bodyPr/>
          <a:lstStyle/>
          <a:p>
            <a:r>
              <a:rPr lang="en-US" dirty="0" smtClean="0"/>
              <a:t>How does </a:t>
            </a:r>
            <a:r>
              <a:rPr lang="en-US" dirty="0" err="1" smtClean="0"/>
              <a:t>tetrodotoxin</a:t>
            </a:r>
            <a:r>
              <a:rPr lang="en-US" dirty="0" smtClean="0"/>
              <a:t> affect nerve cells?</a:t>
            </a:r>
          </a:p>
          <a:p>
            <a:r>
              <a:rPr lang="en-US" dirty="0" smtClean="0"/>
              <a:t>Describe the experiment the scientists set up.</a:t>
            </a:r>
          </a:p>
          <a:p>
            <a:r>
              <a:rPr lang="en-US" dirty="0" smtClean="0"/>
              <a:t>What is the null hypothesis?</a:t>
            </a:r>
          </a:p>
          <a:p>
            <a:r>
              <a:rPr lang="en-US" dirty="0" smtClean="0"/>
              <a:t>What is the alternate hypothesis?</a:t>
            </a:r>
          </a:p>
          <a:p>
            <a:pPr>
              <a:buNone/>
            </a:pPr>
            <a:r>
              <a:rPr lang="en-US" dirty="0"/>
              <a:t>	</a:t>
            </a:r>
            <a:r>
              <a:rPr lang="en-US" dirty="0" smtClean="0"/>
              <a:t>-Method A</a:t>
            </a:r>
          </a:p>
          <a:p>
            <a:pPr>
              <a:buNone/>
            </a:pPr>
            <a:r>
              <a:rPr lang="en-US" dirty="0"/>
              <a:t>	</a:t>
            </a:r>
            <a:r>
              <a:rPr lang="en-US" dirty="0" smtClean="0"/>
              <a:t>-Method B</a:t>
            </a:r>
          </a:p>
          <a:p>
            <a:endParaRPr lang="en-US" dirty="0" smtClean="0"/>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Mean</a:t>
            </a:r>
            <a:endParaRPr lang="en-US" dirty="0"/>
          </a:p>
        </p:txBody>
      </p:sp>
      <p:sp>
        <p:nvSpPr>
          <p:cNvPr id="3" name="Content Placeholder 2"/>
          <p:cNvSpPr>
            <a:spLocks noGrp="1"/>
          </p:cNvSpPr>
          <p:nvPr>
            <p:ph idx="1"/>
          </p:nvPr>
        </p:nvSpPr>
        <p:spPr/>
        <p:txBody>
          <a:bodyPr/>
          <a:lstStyle/>
          <a:p>
            <a:r>
              <a:rPr lang="en-US" dirty="0" smtClean="0"/>
              <a:t>How do you calculate the mean for each set of data?</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Standard Deviation</a:t>
            </a:r>
            <a:endParaRPr lang="en-US" dirty="0"/>
          </a:p>
        </p:txBody>
      </p:sp>
      <p:sp>
        <p:nvSpPr>
          <p:cNvPr id="3" name="Content Placeholder 2"/>
          <p:cNvSpPr>
            <a:spLocks noGrp="1"/>
          </p:cNvSpPr>
          <p:nvPr>
            <p:ph idx="1"/>
          </p:nvPr>
        </p:nvSpPr>
        <p:spPr/>
        <p:txBody>
          <a:bodyPr/>
          <a:lstStyle/>
          <a:p>
            <a:pPr>
              <a:buNone/>
            </a:pPr>
            <a:r>
              <a:rPr lang="en-US" b="1" dirty="0" smtClean="0"/>
              <a:t>	Definition: </a:t>
            </a:r>
            <a:r>
              <a:rPr lang="en-US" dirty="0" smtClean="0"/>
              <a:t>Amount by which each data point typically differs from the mean (a measure of variation in the data set)</a:t>
            </a:r>
          </a:p>
          <a:p>
            <a:pPr>
              <a:buNone/>
            </a:pPr>
            <a:r>
              <a:rPr lang="en-US" dirty="0"/>
              <a:t>	</a:t>
            </a:r>
            <a:r>
              <a:rPr lang="en-US" dirty="0" smtClean="0"/>
              <a:t> </a:t>
            </a:r>
          </a:p>
        </p:txBody>
      </p:sp>
      <p:pic>
        <p:nvPicPr>
          <p:cNvPr id="4" name="Picture 3"/>
          <p:cNvPicPr/>
          <p:nvPr/>
        </p:nvPicPr>
        <p:blipFill>
          <a:blip r:embed="rId2" cstate="print"/>
          <a:stretch>
            <a:fillRect/>
          </a:stretch>
        </p:blipFill>
        <p:spPr>
          <a:xfrm>
            <a:off x="533400" y="3657600"/>
            <a:ext cx="3048000" cy="2209800"/>
          </a:xfrm>
          <a:prstGeom prst="rect">
            <a:avLst/>
          </a:prstGeom>
        </p:spPr>
      </p:pic>
      <p:pic>
        <p:nvPicPr>
          <p:cNvPr id="5" name="Picture 4"/>
          <p:cNvPicPr/>
          <p:nvPr/>
        </p:nvPicPr>
        <p:blipFill>
          <a:blip r:embed="rId3" cstate="print"/>
          <a:stretch>
            <a:fillRect/>
          </a:stretch>
        </p:blipFill>
        <p:spPr>
          <a:xfrm>
            <a:off x="3657600" y="3505200"/>
            <a:ext cx="5105400" cy="281940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Standard Deviation Sample Calculation</a:t>
            </a:r>
            <a:endParaRPr lang="en-US" dirty="0"/>
          </a:p>
        </p:txBody>
      </p:sp>
      <p:pic>
        <p:nvPicPr>
          <p:cNvPr id="1026" name="Picture 2"/>
          <p:cNvPicPr>
            <a:picLocks noChangeAspect="1" noChangeArrowheads="1"/>
          </p:cNvPicPr>
          <p:nvPr/>
        </p:nvPicPr>
        <p:blipFill>
          <a:blip r:embed="rId2" cstate="print"/>
          <a:srcRect/>
          <a:stretch>
            <a:fillRect/>
          </a:stretch>
        </p:blipFill>
        <p:spPr bwMode="auto">
          <a:xfrm>
            <a:off x="990600" y="1219200"/>
            <a:ext cx="7317658" cy="4967461"/>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Standard Error</a:t>
            </a:r>
            <a:endParaRPr lang="en-US" dirty="0"/>
          </a:p>
        </p:txBody>
      </p:sp>
      <p:sp>
        <p:nvSpPr>
          <p:cNvPr id="3" name="Content Placeholder 2"/>
          <p:cNvSpPr>
            <a:spLocks noGrp="1"/>
          </p:cNvSpPr>
          <p:nvPr>
            <p:ph idx="1"/>
          </p:nvPr>
        </p:nvSpPr>
        <p:spPr>
          <a:xfrm>
            <a:off x="457200" y="990600"/>
            <a:ext cx="8229600" cy="4525963"/>
          </a:xfrm>
        </p:spPr>
        <p:txBody>
          <a:bodyPr/>
          <a:lstStyle/>
          <a:p>
            <a:pPr>
              <a:spcBef>
                <a:spcPts val="0"/>
              </a:spcBef>
              <a:buNone/>
            </a:pPr>
            <a:r>
              <a:rPr lang="en-US" dirty="0" smtClean="0"/>
              <a:t>Also known as Standard Error of the Mean or</a:t>
            </a:r>
          </a:p>
          <a:p>
            <a:pPr>
              <a:spcBef>
                <a:spcPts val="0"/>
              </a:spcBef>
              <a:buNone/>
            </a:pPr>
            <a:r>
              <a:rPr lang="en-US" dirty="0" smtClean="0"/>
              <a:t>SEM</a:t>
            </a:r>
          </a:p>
          <a:p>
            <a:pPr>
              <a:spcBef>
                <a:spcPts val="0"/>
              </a:spcBef>
              <a:buNone/>
            </a:pPr>
            <a:r>
              <a:rPr lang="en-US" b="1" dirty="0" smtClean="0"/>
              <a:t>Definition:</a:t>
            </a:r>
            <a:r>
              <a:rPr lang="en-US" dirty="0" smtClean="0"/>
              <a:t>  the precision of the mean value</a:t>
            </a:r>
          </a:p>
          <a:p>
            <a:pPr>
              <a:spcBef>
                <a:spcPts val="0"/>
              </a:spcBef>
              <a:buNone/>
            </a:pPr>
            <a:r>
              <a:rPr lang="en-US" dirty="0" smtClean="0"/>
              <a:t>based on standard deviation (s) and number of</a:t>
            </a:r>
          </a:p>
          <a:p>
            <a:pPr>
              <a:spcBef>
                <a:spcPts val="0"/>
              </a:spcBef>
              <a:buNone/>
            </a:pPr>
            <a:r>
              <a:rPr lang="en-US" dirty="0" smtClean="0"/>
              <a:t>data points (n) </a:t>
            </a:r>
            <a:endParaRPr lang="en-US" dirty="0"/>
          </a:p>
        </p:txBody>
      </p:sp>
      <p:pic>
        <p:nvPicPr>
          <p:cNvPr id="4" name="Picture 3"/>
          <p:cNvPicPr/>
          <p:nvPr/>
        </p:nvPicPr>
        <p:blipFill>
          <a:blip r:embed="rId2" cstate="print"/>
          <a:stretch>
            <a:fillRect/>
          </a:stretch>
        </p:blipFill>
        <p:spPr>
          <a:xfrm>
            <a:off x="914400" y="3962400"/>
            <a:ext cx="2209800" cy="1524000"/>
          </a:xfrm>
          <a:prstGeom prst="rect">
            <a:avLst/>
          </a:prstGeom>
        </p:spPr>
      </p:pic>
      <p:pic>
        <p:nvPicPr>
          <p:cNvPr id="5" name="Picture 4"/>
          <p:cNvPicPr/>
          <p:nvPr/>
        </p:nvPicPr>
        <p:blipFill>
          <a:blip r:embed="rId3" cstate="print"/>
          <a:stretch>
            <a:fillRect/>
          </a:stretch>
        </p:blipFill>
        <p:spPr>
          <a:xfrm>
            <a:off x="3886200" y="3657600"/>
            <a:ext cx="4724400" cy="251460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Standard Error Sample Calculation</a:t>
            </a:r>
            <a:endParaRPr lang="en-US" dirty="0"/>
          </a:p>
        </p:txBody>
      </p:sp>
      <p:pic>
        <p:nvPicPr>
          <p:cNvPr id="2050" name="Picture 2"/>
          <p:cNvPicPr>
            <a:picLocks noGrp="1" noChangeAspect="1" noChangeArrowheads="1"/>
          </p:cNvPicPr>
          <p:nvPr>
            <p:ph idx="1"/>
          </p:nvPr>
        </p:nvPicPr>
        <p:blipFill>
          <a:blip r:embed="rId2" cstate="print"/>
          <a:srcRect/>
          <a:stretch>
            <a:fillRect/>
          </a:stretch>
        </p:blipFill>
        <p:spPr bwMode="auto">
          <a:xfrm>
            <a:off x="1524000" y="2438400"/>
            <a:ext cx="6299681" cy="1962944"/>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95% Confidence Limit</a:t>
            </a:r>
            <a:endParaRPr lang="en-US" dirty="0"/>
          </a:p>
        </p:txBody>
      </p:sp>
      <p:sp>
        <p:nvSpPr>
          <p:cNvPr id="3" name="Content Placeholder 2"/>
          <p:cNvSpPr>
            <a:spLocks noGrp="1"/>
          </p:cNvSpPr>
          <p:nvPr>
            <p:ph idx="1"/>
          </p:nvPr>
        </p:nvSpPr>
        <p:spPr>
          <a:xfrm>
            <a:off x="381000" y="1371600"/>
            <a:ext cx="8229600" cy="4525963"/>
          </a:xfrm>
        </p:spPr>
        <p:txBody>
          <a:bodyPr/>
          <a:lstStyle/>
          <a:p>
            <a:pPr>
              <a:buNone/>
            </a:pPr>
            <a:r>
              <a:rPr lang="en-US" b="1" dirty="0" smtClean="0"/>
              <a:t>	Definition: </a:t>
            </a:r>
            <a:r>
              <a:rPr lang="en-US" dirty="0" smtClean="0"/>
              <a:t>If we were to sample a larger amount of data, we are 95% confident that the real mean would fall within this range (i.e. the error bar when graphing the mean)</a:t>
            </a:r>
          </a:p>
          <a:p>
            <a:pPr>
              <a:buNone/>
            </a:pPr>
            <a:endParaRPr lang="en-US" dirty="0"/>
          </a:p>
          <a:p>
            <a:pPr>
              <a:buNone/>
            </a:pPr>
            <a:r>
              <a:rPr lang="en-US" dirty="0" smtClean="0"/>
              <a:t>	95</a:t>
            </a:r>
            <a:r>
              <a:rPr lang="en-US" dirty="0"/>
              <a:t>% </a:t>
            </a:r>
            <a:r>
              <a:rPr lang="en-US" dirty="0" err="1"/>
              <a:t>Cl</a:t>
            </a:r>
            <a:r>
              <a:rPr lang="en-US" dirty="0"/>
              <a:t> = Mean ± 2SEM</a:t>
            </a:r>
          </a:p>
          <a:p>
            <a:pPr>
              <a:buNone/>
            </a:pPr>
            <a:r>
              <a:rPr lang="en-US" dirty="0" smtClean="0"/>
              <a:t> </a:t>
            </a:r>
            <a:endParaRPr lang="en-US" b="1"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95% Confidence Limit Sample Calculation</a:t>
            </a:r>
            <a:endParaRPr lang="en-US" dirty="0"/>
          </a:p>
        </p:txBody>
      </p:sp>
      <p:sp>
        <p:nvSpPr>
          <p:cNvPr id="3" name="Content Placeholder 2"/>
          <p:cNvSpPr>
            <a:spLocks noGrp="1"/>
          </p:cNvSpPr>
          <p:nvPr>
            <p:ph idx="1"/>
          </p:nvPr>
        </p:nvSpPr>
        <p:spPr/>
        <p:txBody>
          <a:bodyPr/>
          <a:lstStyle/>
          <a:p>
            <a:r>
              <a:rPr lang="en-US" dirty="0" smtClean="0"/>
              <a:t>Mean + 2SEM = Error Bar Upper Limit</a:t>
            </a:r>
          </a:p>
          <a:p>
            <a:r>
              <a:rPr lang="en-US" dirty="0" smtClean="0"/>
              <a:t>Mean – 2SEM = Error Bar Lower Limit</a:t>
            </a:r>
          </a:p>
          <a:p>
            <a:pPr>
              <a:buNone/>
            </a:pPr>
            <a:endParaRPr lang="en-US" dirty="0"/>
          </a:p>
        </p:txBody>
      </p:sp>
      <p:pic>
        <p:nvPicPr>
          <p:cNvPr id="3074" name="Picture 2"/>
          <p:cNvPicPr>
            <a:picLocks noChangeAspect="1" noChangeArrowheads="1"/>
          </p:cNvPicPr>
          <p:nvPr/>
        </p:nvPicPr>
        <p:blipFill>
          <a:blip r:embed="rId2" cstate="print"/>
          <a:srcRect/>
          <a:stretch>
            <a:fillRect/>
          </a:stretch>
        </p:blipFill>
        <p:spPr bwMode="auto">
          <a:xfrm>
            <a:off x="381000" y="3352800"/>
            <a:ext cx="8484394" cy="2133600"/>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TotalTime>
  <Words>248</Words>
  <Application>Microsoft Office PowerPoint</Application>
  <PresentationFormat>On-screen Show (4:3)</PresentationFormat>
  <Paragraphs>50</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 Theme</vt:lpstr>
      <vt:lpstr>Cell Signaling Statistics Assignment</vt:lpstr>
      <vt:lpstr>The Experiment</vt:lpstr>
      <vt:lpstr>Mean</vt:lpstr>
      <vt:lpstr>Standard Deviation</vt:lpstr>
      <vt:lpstr>Standard Deviation Sample Calculation</vt:lpstr>
      <vt:lpstr>Standard Error</vt:lpstr>
      <vt:lpstr>Standard Error Sample Calculation</vt:lpstr>
      <vt:lpstr>95% Confidence Limit</vt:lpstr>
      <vt:lpstr>95% Confidence Limit Sample Calculation</vt:lpstr>
      <vt:lpstr>Graphing Means with Error Bars </vt:lpstr>
      <vt:lpstr>Interpreting Error Bars when Comparing Two Means</vt:lpstr>
      <vt:lpstr>Interpreting Error Bars when Comparing Two Means (continued)</vt:lpstr>
      <vt:lpstr>Further Statistical Testing = Chi Square Test</vt:lpstr>
      <vt:lpstr>Steps of the Chi Square Test</vt:lpstr>
      <vt:lpstr>Steps of the Chi Square Test (continued)</vt:lpstr>
      <vt:lpstr>Steps of the Chi Square Test (continued)</vt:lpstr>
      <vt:lpstr>Steps of the Chi Square Test (continued)</vt:lpstr>
      <vt:lpstr>Steps of the Chi Square Test (continued)</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Cell Signaling Statistics Assignment</dc:title>
  <dc:creator>Kate</dc:creator>
  <cp:lastModifiedBy>Kate</cp:lastModifiedBy>
  <cp:revision>2</cp:revision>
  <dcterms:created xsi:type="dcterms:W3CDTF">2017-01-03T00:49:08Z</dcterms:created>
  <dcterms:modified xsi:type="dcterms:W3CDTF">2017-01-03T01:23:28Z</dcterms:modified>
</cp:coreProperties>
</file>